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79" r:id="rId2"/>
  </p:sldMasterIdLst>
  <p:notesMasterIdLst>
    <p:notesMasterId r:id="rId40"/>
  </p:notesMasterIdLst>
  <p:sldIdLst>
    <p:sldId id="352" r:id="rId3"/>
    <p:sldId id="398" r:id="rId4"/>
    <p:sldId id="354" r:id="rId5"/>
    <p:sldId id="361" r:id="rId6"/>
    <p:sldId id="364" r:id="rId7"/>
    <p:sldId id="365" r:id="rId8"/>
    <p:sldId id="366" r:id="rId9"/>
    <p:sldId id="367" r:id="rId10"/>
    <p:sldId id="368" r:id="rId11"/>
    <p:sldId id="363" r:id="rId12"/>
    <p:sldId id="362" r:id="rId13"/>
    <p:sldId id="369" r:id="rId14"/>
    <p:sldId id="355" r:id="rId15"/>
    <p:sldId id="356" r:id="rId16"/>
    <p:sldId id="357" r:id="rId17"/>
    <p:sldId id="360" r:id="rId18"/>
    <p:sldId id="370" r:id="rId19"/>
    <p:sldId id="371" r:id="rId20"/>
    <p:sldId id="372" r:id="rId21"/>
    <p:sldId id="373" r:id="rId22"/>
    <p:sldId id="374" r:id="rId23"/>
    <p:sldId id="375" r:id="rId24"/>
    <p:sldId id="376" r:id="rId25"/>
    <p:sldId id="377" r:id="rId26"/>
    <p:sldId id="358" r:id="rId27"/>
    <p:sldId id="380" r:id="rId28"/>
    <p:sldId id="381" r:id="rId29"/>
    <p:sldId id="382" r:id="rId30"/>
    <p:sldId id="384" r:id="rId31"/>
    <p:sldId id="385" r:id="rId32"/>
    <p:sldId id="386" r:id="rId33"/>
    <p:sldId id="394" r:id="rId34"/>
    <p:sldId id="395" r:id="rId35"/>
    <p:sldId id="396" r:id="rId36"/>
    <p:sldId id="392" r:id="rId37"/>
    <p:sldId id="393" r:id="rId38"/>
    <p:sldId id="397" r:id="rId3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"/>
        <a:ea typeface="Helvetica"/>
        <a:cs typeface="Helvetica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"/>
        <a:ea typeface="Helvetica"/>
        <a:cs typeface="Helvetica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"/>
        <a:ea typeface="Helvetica"/>
        <a:cs typeface="Helvetica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"/>
        <a:ea typeface="Helvetica"/>
        <a:cs typeface="Helvetica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"/>
        <a:ea typeface="Helvetica"/>
        <a:cs typeface="Helvetica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"/>
        <a:ea typeface="Helvetica"/>
        <a:cs typeface="Helvetica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"/>
        <a:ea typeface="Helvetica"/>
        <a:cs typeface="Helvetica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"/>
        <a:ea typeface="Helvetica"/>
        <a:cs typeface="Helvetica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"/>
        <a:ea typeface="Helvetica"/>
        <a:cs typeface="Helvetica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29"/>
    <p:restoredTop sz="93675"/>
  </p:normalViewPr>
  <p:slideViewPr>
    <p:cSldViewPr snapToGrid="0" snapToObjects="1">
      <p:cViewPr varScale="1">
        <p:scale>
          <a:sx n="86" d="100"/>
          <a:sy n="86" d="100"/>
        </p:scale>
        <p:origin x="192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5" d="100"/>
        <a:sy n="6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media/image1.png>
</file>

<file path=ppt/media/image10.gif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Anti-face</a:t>
            </a:r>
            <a:r>
              <a:rPr lang="en-US" baseline="0" dirty="0"/>
              <a:t> recognition makeup by Pepin Press.</a:t>
            </a:r>
          </a:p>
          <a:p>
            <a:r>
              <a:rPr lang="en-US" dirty="0"/>
              <a:t>http://</a:t>
            </a:r>
            <a:r>
              <a:rPr lang="en-US" dirty="0" err="1"/>
              <a:t>animalnewyork.com</a:t>
            </a:r>
            <a:r>
              <a:rPr lang="en-US" dirty="0"/>
              <a:t>/</a:t>
            </a:r>
            <a:r>
              <a:rPr lang="en-US" dirty="0" err="1"/>
              <a:t>wp</a:t>
            </a:r>
            <a:r>
              <a:rPr lang="en-US" dirty="0"/>
              <a:t>-content/uploads/2010/04/</a:t>
            </a:r>
            <a:r>
              <a:rPr lang="en-US" dirty="0" err="1"/>
              <a:t>asbtract_makeup.jpg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8A55ACC0-5F42-D44B-91B4-86EEDE0BEC4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7916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0E7E5451-AD24-DB45-96FE-9E741A1160E7}" type="slidenum">
              <a:rPr lang="en-US"/>
              <a:pPr/>
              <a:t>31</a:t>
            </a:fld>
            <a:endParaRPr lang="en-US"/>
          </a:p>
        </p:txBody>
      </p:sp>
      <p:sp>
        <p:nvSpPr>
          <p:cNvPr id="68198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819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873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These are just values</a:t>
            </a:r>
            <a:r>
              <a:rPr lang="en-US" baseline="0"/>
              <a:t> too. Are they important?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92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Each perspective</a:t>
            </a:r>
            <a:r>
              <a:rPr lang="en-US" baseline="0"/>
              <a:t> can result in a different system design</a:t>
            </a:r>
          </a:p>
          <a:p>
            <a:r>
              <a:rPr lang="en-US" baseline="0"/>
              <a:t>Who gets to decide? Approve or disapprove?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6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Examples: Google Glass? Surveillance tech</a:t>
            </a:r>
          </a:p>
        </p:txBody>
      </p:sp>
    </p:spTree>
    <p:extLst>
      <p:ext uri="{BB962C8B-B14F-4D97-AF65-F5344CB8AC3E}">
        <p14:creationId xmlns:p14="http://schemas.microsoft.com/office/powerpoint/2010/main" val="1448107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we can leave it to the philosophers</a:t>
            </a:r>
          </a:p>
        </p:txBody>
      </p:sp>
    </p:spTree>
    <p:extLst>
      <p:ext uri="{BB962C8B-B14F-4D97-AF65-F5344CB8AC3E}">
        <p14:creationId xmlns:p14="http://schemas.microsoft.com/office/powerpoint/2010/main" val="1011823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Batya Friedman photo: http://www.vsdesign.org/people/images/faculty/friedman_b4.jpg</a:t>
            </a:r>
          </a:p>
        </p:txBody>
      </p:sp>
    </p:spTree>
    <p:extLst>
      <p:ext uri="{BB962C8B-B14F-4D97-AF65-F5344CB8AC3E}">
        <p14:creationId xmlns:p14="http://schemas.microsoft.com/office/powerpoint/2010/main" val="1913301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Obviously my highly</a:t>
            </a:r>
            <a:r>
              <a:rPr lang="en-US" baseline="0"/>
              <a:t> subjective opinion</a:t>
            </a:r>
          </a:p>
          <a:p>
            <a:r>
              <a:rPr lang="en-US" baseline="0"/>
              <a:t>Kcups image: </a:t>
            </a:r>
            <a:r>
              <a:rPr lang="mr-IN" baseline="0"/>
              <a:t>https://zdnet4.cbsistatic.com/hub/i/r/2013/10/18/7d09bde1-37cd-11e3-90a0-0291187ef9b6/resize/620x/beb47b52227e802e2d8936e66a7ed382/k-cups-2.jpg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626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Other examples?</a:t>
            </a:r>
          </a:p>
        </p:txBody>
      </p:sp>
    </p:spTree>
    <p:extLst>
      <p:ext uri="{BB962C8B-B14F-4D97-AF65-F5344CB8AC3E}">
        <p14:creationId xmlns:p14="http://schemas.microsoft.com/office/powerpoint/2010/main" val="3410254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NYTimes</a:t>
            </a:r>
            <a:r>
              <a:rPr lang="en-US" baseline="0"/>
              <a:t> article: http://www.nytimes.com/2009/01/27/science/27arch.html</a:t>
            </a:r>
            <a:endParaRPr lang="en-US"/>
          </a:p>
          <a:p>
            <a:r>
              <a:rPr lang="en-US"/>
              <a:t>One research paper to start with</a:t>
            </a:r>
            <a:r>
              <a:rPr lang="en-US" baseline="0"/>
              <a:t> on this project: http://www.vsdesign.org/publications/pdf/p2527-yoo.pdf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757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5360" y="3029939"/>
            <a:ext cx="11054080" cy="2090702"/>
          </a:xfrm>
        </p:spPr>
        <p:txBody>
          <a:bodyPr/>
          <a:lstStyle>
            <a:lvl1pPr>
              <a:defRPr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0720" y="5527040"/>
            <a:ext cx="9103360" cy="24925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/>
              <a:t>‹#›</a:t>
            </a:fld>
            <a:endParaRPr lang="uk-UA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accent1">
                    <a:hueOff val="-136794"/>
                    <a:satOff val="-2150"/>
                    <a:lumOff val="15693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>
            <a:lvl1pPr>
              <a:defRPr sz="5000">
                <a:latin typeface="Helvetica"/>
                <a:ea typeface="Helvetica"/>
                <a:cs typeface="Helvetica"/>
                <a:sym typeface="Helvetica"/>
              </a:defRPr>
            </a:lvl1pPr>
            <a:lvl2pPr>
              <a:defRPr sz="5000">
                <a:latin typeface="Helvetica"/>
                <a:ea typeface="Helvetica"/>
                <a:cs typeface="Helvetica"/>
                <a:sym typeface="Helvetica"/>
              </a:defRPr>
            </a:lvl2pPr>
            <a:lvl3pPr>
              <a:defRPr sz="5000">
                <a:latin typeface="Helvetica"/>
                <a:ea typeface="Helvetica"/>
                <a:cs typeface="Helvetica"/>
                <a:sym typeface="Helvetica"/>
              </a:defRPr>
            </a:lvl3pPr>
            <a:lvl4pPr>
              <a:defRPr sz="5000">
                <a:latin typeface="Helvetica"/>
                <a:ea typeface="Helvetica"/>
                <a:cs typeface="Helvetica"/>
                <a:sym typeface="Helvetica"/>
              </a:defRPr>
            </a:lvl4pPr>
            <a:lvl5pPr>
              <a:defRPr sz="5000"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386304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5360" y="3029939"/>
            <a:ext cx="11054080" cy="2090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0720" y="5527040"/>
            <a:ext cx="9103360" cy="24925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47" y="3740"/>
            <a:ext cx="12462933" cy="1625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5360" y="3029939"/>
            <a:ext cx="11054080" cy="3504974"/>
          </a:xfrm>
        </p:spPr>
        <p:txBody>
          <a:bodyPr/>
          <a:lstStyle>
            <a:lvl1pPr>
              <a:defRPr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290" y="6267592"/>
            <a:ext cx="11054080" cy="1937173"/>
          </a:xfrm>
        </p:spPr>
        <p:txBody>
          <a:bodyPr anchor="t"/>
          <a:lstStyle>
            <a:lvl1pPr algn="l">
              <a:defRPr sz="568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290" y="4133993"/>
            <a:ext cx="11054080" cy="2133599"/>
          </a:xfrm>
        </p:spPr>
        <p:txBody>
          <a:bodyPr anchor="b"/>
          <a:lstStyle>
            <a:lvl1pPr marL="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19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240" y="2275841"/>
            <a:ext cx="5743787" cy="6436925"/>
          </a:xfrm>
        </p:spPr>
        <p:txBody>
          <a:bodyPr/>
          <a:lstStyle>
            <a:lvl1pPr>
              <a:defRPr sz="3982"/>
            </a:lvl1pPr>
            <a:lvl2pPr>
              <a:defRPr sz="3413"/>
            </a:lvl2pPr>
            <a:lvl3pPr>
              <a:defRPr sz="2844"/>
            </a:lvl3pPr>
            <a:lvl4pPr>
              <a:defRPr sz="2560"/>
            </a:lvl4pPr>
            <a:lvl5pPr>
              <a:defRPr sz="2560"/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0773" y="2275841"/>
            <a:ext cx="5743787" cy="6436925"/>
          </a:xfrm>
        </p:spPr>
        <p:txBody>
          <a:bodyPr/>
          <a:lstStyle>
            <a:lvl1pPr>
              <a:defRPr sz="3982"/>
            </a:lvl1pPr>
            <a:lvl2pPr>
              <a:defRPr sz="3413"/>
            </a:lvl2pPr>
            <a:lvl3pPr>
              <a:defRPr sz="2844"/>
            </a:lvl3pPr>
            <a:lvl4pPr>
              <a:defRPr sz="2560"/>
            </a:lvl4pPr>
            <a:lvl5pPr>
              <a:defRPr sz="2560"/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183272"/>
            <a:ext cx="5746045" cy="909884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240" y="3093155"/>
            <a:ext cx="5746045" cy="5619610"/>
          </a:xfr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6259" y="2183272"/>
            <a:ext cx="5748302" cy="909884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6259" y="3093155"/>
            <a:ext cx="5748302" cy="5619610"/>
          </a:xfrm>
        </p:spPr>
        <p:txBody>
          <a:bodyPr/>
          <a:lstStyle>
            <a:lvl1pPr>
              <a:defRPr sz="3413"/>
            </a:lvl1pPr>
            <a:lvl2pPr>
              <a:defRPr sz="2844"/>
            </a:lvl2pPr>
            <a:lvl3pPr>
              <a:defRPr sz="2560"/>
            </a:lvl3pPr>
            <a:lvl4pPr>
              <a:defRPr sz="2276"/>
            </a:lvl4pPr>
            <a:lvl5pPr>
              <a:defRPr sz="2276"/>
            </a:lvl5pPr>
            <a:lvl6pPr>
              <a:defRPr sz="2276"/>
            </a:lvl6pPr>
            <a:lvl7pPr>
              <a:defRPr sz="2276"/>
            </a:lvl7pPr>
            <a:lvl8pPr>
              <a:defRPr sz="2276"/>
            </a:lvl8pPr>
            <a:lvl9pPr>
              <a:defRPr sz="22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241" y="388338"/>
            <a:ext cx="4278490" cy="1652693"/>
          </a:xfrm>
        </p:spPr>
        <p:txBody>
          <a:bodyPr anchor="b"/>
          <a:lstStyle>
            <a:lvl1pPr algn="l">
              <a:defRPr sz="284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516" y="388339"/>
            <a:ext cx="7270044" cy="8324427"/>
          </a:xfrm>
        </p:spPr>
        <p:txBody>
          <a:bodyPr/>
          <a:lstStyle>
            <a:lvl1pPr>
              <a:defRPr sz="4551"/>
            </a:lvl1pPr>
            <a:lvl2pPr>
              <a:defRPr sz="3982"/>
            </a:lvl2pPr>
            <a:lvl3pPr>
              <a:defRPr sz="3413"/>
            </a:lvl3pPr>
            <a:lvl4pPr>
              <a:defRPr sz="2844"/>
            </a:lvl4pPr>
            <a:lvl5pPr>
              <a:defRPr sz="2844"/>
            </a:lvl5pPr>
            <a:lvl6pPr>
              <a:defRPr sz="2844"/>
            </a:lvl6pPr>
            <a:lvl7pPr>
              <a:defRPr sz="2844"/>
            </a:lvl7pPr>
            <a:lvl8pPr>
              <a:defRPr sz="2844"/>
            </a:lvl8pPr>
            <a:lvl9pPr>
              <a:defRPr sz="284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241" y="2041032"/>
            <a:ext cx="4278490" cy="6671734"/>
          </a:xfrm>
        </p:spPr>
        <p:txBody>
          <a:bodyPr/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032" y="6827520"/>
            <a:ext cx="7802880" cy="806027"/>
          </a:xfrm>
        </p:spPr>
        <p:txBody>
          <a:bodyPr anchor="b"/>
          <a:lstStyle>
            <a:lvl1pPr algn="l">
              <a:defRPr sz="284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032" y="871502"/>
            <a:ext cx="7802880" cy="5852160"/>
          </a:xfrm>
        </p:spPr>
        <p:txBody>
          <a:bodyPr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032" y="7633547"/>
            <a:ext cx="7802880" cy="1144693"/>
          </a:xfrm>
        </p:spPr>
        <p:txBody>
          <a:bodyPr/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480" y="390597"/>
            <a:ext cx="2926080" cy="83221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240" y="390597"/>
            <a:ext cx="8561493" cy="83221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5360" y="3029939"/>
            <a:ext cx="11054080" cy="4090190"/>
          </a:xfrm>
        </p:spPr>
        <p:txBody>
          <a:bodyPr/>
          <a:lstStyle>
            <a:lvl1pPr>
              <a:defRPr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3413"/>
              </a:spcBef>
              <a:spcAft>
                <a:spcPts val="0"/>
              </a:spcAft>
              <a:defRPr sz="3982">
                <a:latin typeface="Helvetica Neue" charset="0"/>
                <a:ea typeface="Helvetica Neue" charset="0"/>
                <a:cs typeface="Helvetica Neue" charset="0"/>
              </a:defRPr>
            </a:lvl1pPr>
            <a:lvl2pPr marL="1170414" indent="-650230">
              <a:spcBef>
                <a:spcPts val="1707"/>
              </a:spcBef>
              <a:spcAft>
                <a:spcPts val="0"/>
              </a:spcAft>
              <a:buFont typeface="ArialMT" charset="0"/>
              <a:buChar char="—"/>
              <a:defRPr sz="3982">
                <a:latin typeface="Helvetica Neue" charset="0"/>
                <a:ea typeface="Helvetica Neue" charset="0"/>
                <a:cs typeface="Helvetica Neue" charset="0"/>
              </a:defRPr>
            </a:lvl2pPr>
            <a:lvl3pPr>
              <a:spcBef>
                <a:spcPts val="0"/>
              </a:spcBef>
              <a:spcAft>
                <a:spcPts val="2560"/>
              </a:spcAft>
              <a:defRPr sz="3982">
                <a:latin typeface="Helvetica Neue" charset="0"/>
                <a:ea typeface="Helvetica Neue" charset="0"/>
                <a:cs typeface="Helvetica Neue" charset="0"/>
              </a:defRPr>
            </a:lvl3pPr>
            <a:lvl4pPr>
              <a:spcBef>
                <a:spcPts val="0"/>
              </a:spcBef>
              <a:spcAft>
                <a:spcPts val="2560"/>
              </a:spcAft>
              <a:defRPr sz="3982">
                <a:latin typeface="Helvetica Neue" charset="0"/>
                <a:ea typeface="Helvetica Neue" charset="0"/>
                <a:cs typeface="Helvetica Neue" charset="0"/>
              </a:defRPr>
            </a:lvl4pPr>
            <a:lvl5pPr>
              <a:spcBef>
                <a:spcPts val="0"/>
              </a:spcBef>
              <a:spcAft>
                <a:spcPts val="2560"/>
              </a:spcAft>
              <a:defRPr sz="3982">
                <a:latin typeface="Helvetica Neue" charset="0"/>
                <a:ea typeface="Helvetica Neue" charset="0"/>
                <a:cs typeface="Helvetica Neue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6BFECD78-3C8E-49F2-8FAB-59489D168AB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86CB4B4D-7CA3-9044-876B-883B54F8677D}" type="slidenum">
              <a:rPr lang="uk-UA"/>
              <a:t>‹#›</a:t>
            </a:fld>
            <a:endParaRPr lang="uk-UA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bg>
      <p:bgPr>
        <a:solidFill>
          <a:schemeClr val="bg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3004800" cy="684462"/>
          </a:xfrm>
          <a:solidFill>
            <a:schemeClr val="bg1"/>
          </a:solidFill>
        </p:spPr>
        <p:txBody>
          <a:bodyPr>
            <a:noAutofit/>
          </a:bodyPr>
          <a:lstStyle>
            <a:lvl1pPr algn="l">
              <a:defRPr sz="3413"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240" y="2275840"/>
            <a:ext cx="5743787" cy="7087616"/>
          </a:xfrm>
        </p:spPr>
        <p:txBody>
          <a:bodyPr>
            <a:normAutofit/>
          </a:bodyPr>
          <a:lstStyle>
            <a:lvl1pPr>
              <a:defRPr sz="3413">
                <a:latin typeface="Helvetica Neue" charset="0"/>
                <a:ea typeface="Helvetica Neue" charset="0"/>
                <a:cs typeface="Helvetica Neue" charset="0"/>
              </a:defRPr>
            </a:lvl1pPr>
            <a:lvl2pPr>
              <a:defRPr sz="3413">
                <a:latin typeface="Helvetica Neue" charset="0"/>
                <a:ea typeface="Helvetica Neue" charset="0"/>
                <a:cs typeface="Helvetica Neue" charset="0"/>
              </a:defRPr>
            </a:lvl2pPr>
            <a:lvl3pPr>
              <a:defRPr sz="3413">
                <a:latin typeface="Helvetica Neue" charset="0"/>
                <a:ea typeface="Helvetica Neue" charset="0"/>
                <a:cs typeface="Helvetica Neue" charset="0"/>
              </a:defRPr>
            </a:lvl3pPr>
            <a:lvl4pPr>
              <a:defRPr sz="3413">
                <a:latin typeface="Helvetica Neue" charset="0"/>
                <a:ea typeface="Helvetica Neue" charset="0"/>
                <a:cs typeface="Helvetica Neue" charset="0"/>
              </a:defRPr>
            </a:lvl4pPr>
            <a:lvl5pPr>
              <a:defRPr sz="3413">
                <a:latin typeface="Helvetica Neue" charset="0"/>
                <a:ea typeface="Helvetica Neue" charset="0"/>
                <a:cs typeface="Helvetica Neue" charset="0"/>
              </a:defRPr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0773" y="2275840"/>
            <a:ext cx="5743787" cy="7087616"/>
          </a:xfrm>
        </p:spPr>
        <p:txBody>
          <a:bodyPr>
            <a:normAutofit/>
          </a:bodyPr>
          <a:lstStyle>
            <a:lvl1pPr>
              <a:defRPr sz="3413">
                <a:latin typeface="Helvetica Neue" charset="0"/>
                <a:ea typeface="Helvetica Neue" charset="0"/>
                <a:cs typeface="Helvetica Neue" charset="0"/>
              </a:defRPr>
            </a:lvl1pPr>
            <a:lvl2pPr>
              <a:defRPr sz="3413">
                <a:latin typeface="Helvetica Neue" charset="0"/>
                <a:ea typeface="Helvetica Neue" charset="0"/>
                <a:cs typeface="Helvetica Neue" charset="0"/>
              </a:defRPr>
            </a:lvl2pPr>
            <a:lvl3pPr>
              <a:defRPr sz="3413">
                <a:latin typeface="Helvetica Neue" charset="0"/>
                <a:ea typeface="Helvetica Neue" charset="0"/>
                <a:cs typeface="Helvetica Neue" charset="0"/>
              </a:defRPr>
            </a:lvl3pPr>
            <a:lvl4pPr>
              <a:defRPr sz="3413">
                <a:latin typeface="Helvetica Neue" charset="0"/>
                <a:ea typeface="Helvetica Neue" charset="0"/>
                <a:cs typeface="Helvetica Neue" charset="0"/>
              </a:defRPr>
            </a:lvl4pPr>
            <a:lvl5pPr>
              <a:defRPr sz="3413">
                <a:latin typeface="Helvetica Neue" charset="0"/>
                <a:ea typeface="Helvetica Neue" charset="0"/>
                <a:cs typeface="Helvetica Neue" charset="0"/>
              </a:defRPr>
            </a:lvl5pPr>
            <a:lvl6pPr>
              <a:defRPr sz="2560"/>
            </a:lvl6pPr>
            <a:lvl7pPr>
              <a:defRPr sz="2560"/>
            </a:lvl7pPr>
            <a:lvl8pPr>
              <a:defRPr sz="2560"/>
            </a:lvl8pPr>
            <a:lvl9pPr>
              <a:defRPr sz="25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uk-UA"/>
              <a:t>‹#›</a:t>
            </a:fld>
            <a:endParaRPr lang="uk-UA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ntersti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5360" y="3631952"/>
            <a:ext cx="11054080" cy="2090702"/>
          </a:xfrm>
        </p:spPr>
        <p:txBody>
          <a:bodyPr/>
          <a:lstStyle>
            <a:lvl1pPr algn="ctr">
              <a:defRPr b="1">
                <a:solidFill>
                  <a:schemeClr val="tx1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Helvetica"/>
                <a:cs typeface="Helvetica"/>
              </a:defRPr>
            </a:lvl1pPr>
          </a:lstStyle>
          <a:p>
            <a:fld id="{6BFECD78-3C8E-49F2-8FAB-59489D168ABB}" type="datetimeFigureOut">
              <a:rPr lang="en-US" smtClean="0"/>
              <a:pPr/>
              <a:t>12/3/18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Helvetica"/>
                <a:cs typeface="Helvetica"/>
              </a:defRPr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0240" y="390596"/>
            <a:ext cx="11704320" cy="1625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275841"/>
            <a:ext cx="11704320" cy="643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pPr/>
              <a:t>12/3/18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uk-UA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69761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txStyles>
    <p:titleStyle>
      <a:lvl1pPr algn="ctr" defTabSz="1300460" rtl="0" eaLnBrk="1" latinLnBrk="0" hangingPunct="1">
        <a:spcBef>
          <a:spcPct val="0"/>
        </a:spcBef>
        <a:buNone/>
        <a:defRPr sz="62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7672" indent="-487672" algn="l" defTabSz="1300460" rtl="0" eaLnBrk="1" latinLnBrk="0" hangingPunct="1">
        <a:spcBef>
          <a:spcPct val="20000"/>
        </a:spcBef>
        <a:buFont typeface="Arial" pitchFamily="34" charset="0"/>
        <a:buChar char="•"/>
        <a:defRPr sz="4551" kern="1200">
          <a:solidFill>
            <a:schemeClr val="tx1"/>
          </a:solidFill>
          <a:latin typeface="+mn-lt"/>
          <a:ea typeface="+mn-ea"/>
          <a:cs typeface="+mn-cs"/>
        </a:defRPr>
      </a:lvl1pPr>
      <a:lvl2pPr marL="1056623" indent="-406394" algn="l" defTabSz="1300460" rtl="0" eaLnBrk="1" latinLnBrk="0" hangingPunct="1">
        <a:spcBef>
          <a:spcPct val="20000"/>
        </a:spcBef>
        <a:buFont typeface="Arial" pitchFamily="34" charset="0"/>
        <a:buChar char="–"/>
        <a:defRPr sz="3982" kern="1200">
          <a:solidFill>
            <a:schemeClr val="tx1"/>
          </a:solidFill>
          <a:latin typeface="+mn-lt"/>
          <a:ea typeface="+mn-ea"/>
          <a:cs typeface="+mn-cs"/>
        </a:defRPr>
      </a:lvl2pPr>
      <a:lvl3pPr marL="1625575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3413" kern="1200">
          <a:solidFill>
            <a:schemeClr val="tx1"/>
          </a:solidFill>
          <a:latin typeface="+mn-lt"/>
          <a:ea typeface="+mn-ea"/>
          <a:cs typeface="+mn-cs"/>
        </a:defRPr>
      </a:lvl3pPr>
      <a:lvl4pPr marL="2275804" indent="-325115" algn="l" defTabSz="1300460" rtl="0" eaLnBrk="1" latinLnBrk="0" hangingPunct="1">
        <a:spcBef>
          <a:spcPct val="20000"/>
        </a:spcBef>
        <a:buFont typeface="Arial" pitchFamily="34" charset="0"/>
        <a:buChar char="–"/>
        <a:defRPr sz="2844" kern="1200">
          <a:solidFill>
            <a:schemeClr val="tx1"/>
          </a:solidFill>
          <a:latin typeface="+mn-lt"/>
          <a:ea typeface="+mn-ea"/>
          <a:cs typeface="+mn-cs"/>
        </a:defRPr>
      </a:lvl4pPr>
      <a:lvl5pPr marL="2926034" indent="-325115" algn="l" defTabSz="1300460" rtl="0" eaLnBrk="1" latinLnBrk="0" hangingPunct="1">
        <a:spcBef>
          <a:spcPct val="20000"/>
        </a:spcBef>
        <a:buFont typeface="Arial" pitchFamily="34" charset="0"/>
        <a:buChar char="»"/>
        <a:defRPr sz="2844" kern="1200">
          <a:solidFill>
            <a:schemeClr val="tx1"/>
          </a:solidFill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6747" y="-108373"/>
            <a:ext cx="12462933" cy="1625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059094"/>
            <a:ext cx="11704320" cy="6653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300460"/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00460"/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30046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300460"/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30046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46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txStyles>
    <p:titleStyle>
      <a:lvl1pPr algn="l" defTabSz="1300460" rtl="0" eaLnBrk="1" latinLnBrk="0" hangingPunct="1">
        <a:spcBef>
          <a:spcPct val="0"/>
        </a:spcBef>
        <a:buNone/>
        <a:defRPr sz="6827" kern="1200">
          <a:solidFill>
            <a:schemeClr val="tx1">
              <a:lumMod val="75000"/>
              <a:lumOff val="25000"/>
            </a:schemeClr>
          </a:solidFill>
          <a:latin typeface="Segoe UI Light" pitchFamily="34" charset="0"/>
          <a:ea typeface="+mj-ea"/>
          <a:cs typeface="+mj-cs"/>
        </a:defRPr>
      </a:lvl1pPr>
    </p:titleStyle>
    <p:bodyStyle>
      <a:lvl1pPr marL="487672" indent="-487672" algn="l" defTabSz="1300460" rtl="0" eaLnBrk="1" latinLnBrk="0" hangingPunct="1">
        <a:spcBef>
          <a:spcPct val="20000"/>
        </a:spcBef>
        <a:buFont typeface="Arial" pitchFamily="34" charset="0"/>
        <a:buChar char="•"/>
        <a:defRPr sz="4551" kern="1200">
          <a:solidFill>
            <a:schemeClr val="tx1"/>
          </a:solidFill>
          <a:latin typeface="Segoe UI Light" pitchFamily="34" charset="0"/>
          <a:ea typeface="+mn-ea"/>
          <a:cs typeface="+mn-cs"/>
        </a:defRPr>
      </a:lvl1pPr>
      <a:lvl2pPr marL="1056623" indent="-406394" algn="l" defTabSz="1300460" rtl="0" eaLnBrk="1" latinLnBrk="0" hangingPunct="1">
        <a:spcBef>
          <a:spcPct val="20000"/>
        </a:spcBef>
        <a:buFont typeface="Arial" pitchFamily="34" charset="0"/>
        <a:buChar char="–"/>
        <a:defRPr sz="3982" kern="1200">
          <a:solidFill>
            <a:schemeClr val="tx1"/>
          </a:solidFill>
          <a:latin typeface="Segoe UI Light" pitchFamily="34" charset="0"/>
          <a:ea typeface="+mn-ea"/>
          <a:cs typeface="+mn-cs"/>
        </a:defRPr>
      </a:lvl2pPr>
      <a:lvl3pPr marL="1625575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3413" kern="1200">
          <a:solidFill>
            <a:schemeClr val="tx1"/>
          </a:solidFill>
          <a:latin typeface="Segoe UI Light" pitchFamily="34" charset="0"/>
          <a:ea typeface="+mn-ea"/>
          <a:cs typeface="+mn-cs"/>
        </a:defRPr>
      </a:lvl3pPr>
      <a:lvl4pPr marL="2275804" indent="-325115" algn="l" defTabSz="1300460" rtl="0" eaLnBrk="1" latinLnBrk="0" hangingPunct="1">
        <a:spcBef>
          <a:spcPct val="20000"/>
        </a:spcBef>
        <a:buFont typeface="Arial" pitchFamily="34" charset="0"/>
        <a:buChar char="–"/>
        <a:defRPr sz="2844" kern="1200">
          <a:solidFill>
            <a:schemeClr val="tx1"/>
          </a:solidFill>
          <a:latin typeface="Segoe UI Light" pitchFamily="34" charset="0"/>
          <a:ea typeface="+mn-ea"/>
          <a:cs typeface="+mn-cs"/>
        </a:defRPr>
      </a:lvl4pPr>
      <a:lvl5pPr marL="2926034" indent="-325115" algn="l" defTabSz="1300460" rtl="0" eaLnBrk="1" latinLnBrk="0" hangingPunct="1">
        <a:spcBef>
          <a:spcPct val="20000"/>
        </a:spcBef>
        <a:buFont typeface="Arial" pitchFamily="34" charset="0"/>
        <a:buChar char="»"/>
        <a:defRPr sz="2844" kern="1200">
          <a:solidFill>
            <a:schemeClr val="tx1"/>
          </a:solidFill>
          <a:latin typeface="Segoe UI Light" pitchFamily="34" charset="0"/>
          <a:ea typeface="+mn-ea"/>
          <a:cs typeface="+mn-cs"/>
        </a:defRPr>
      </a:lvl5pPr>
      <a:lvl6pPr marL="357626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spcBef>
          <a:spcPct val="20000"/>
        </a:spcBef>
        <a:buFont typeface="Arial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ai2-s2-pdfs.s3.amazonaws.com/b390/4301342434f4fa62dd1b765f27423c1c1385.pdf" TargetMode="Externa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com/2013/05/on-google-island/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hyperlink" Target="https://docs.google.com/document/d/1PWrCZEmzvnEq_6eL3BGJQRfE-8Hg70wEThr-2f6CTUM/edit" TargetMode="Externa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worrydream.com/ClimateChange/" TargetMode="Externa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ebaim.org/intro/" TargetMode="Externa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://hcc.colorado.edu/" TargetMode="Externa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colorado.campuslabs.com/courseeval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240" y="541868"/>
            <a:ext cx="11704320" cy="9017564"/>
          </a:xfrm>
        </p:spPr>
        <p:txBody>
          <a:bodyPr/>
          <a:lstStyle/>
          <a:p>
            <a:pPr algn="ctr"/>
            <a:r>
              <a:rPr lang="en-US" dirty="0"/>
              <a:t>Values in design</a:t>
            </a:r>
            <a:br>
              <a:rPr lang="en-US" dirty="0"/>
            </a:br>
            <a:r>
              <a:rPr lang="en-US" dirty="0"/>
              <a:t>CSCI 5839 Fall 2014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alphaModFix amt="68000"/>
          </a:blip>
          <a:srcRect t="5795" b="7163"/>
          <a:stretch/>
        </p:blipFill>
        <p:spPr>
          <a:xfrm>
            <a:off x="0" y="1"/>
            <a:ext cx="13004800" cy="975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47033" y="6375090"/>
            <a:ext cx="4696178" cy="1142749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3413" dirty="0">
                <a:latin typeface="Helvetica Neue"/>
                <a:cs typeface="Helvetica Neue"/>
              </a:rPr>
              <a:t>Values in design</a:t>
            </a:r>
          </a:p>
          <a:p>
            <a:r>
              <a:rPr lang="en-US" sz="3413" dirty="0">
                <a:latin typeface="Helvetica Neue"/>
                <a:cs typeface="Helvetica Neue"/>
              </a:rPr>
              <a:t>CSCI 3002 </a:t>
            </a:r>
            <a:r>
              <a:rPr lang="en-US" sz="3413">
                <a:latin typeface="Helvetica Neue"/>
                <a:cs typeface="Helvetica Neue"/>
              </a:rPr>
              <a:t>Fall 2018</a:t>
            </a:r>
            <a:endParaRPr lang="en-US" sz="3413" dirty="0">
              <a:latin typeface="Helvetica Neue"/>
              <a:cs typeface="Helvetica Neu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1" y="8836595"/>
            <a:ext cx="13004801" cy="892552"/>
          </a:xfrm>
          <a:prstGeom prst="rect">
            <a:avLst/>
          </a:prstGeom>
          <a:solidFill>
            <a:schemeClr val="bg1">
              <a:alpha val="55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2600" dirty="0"/>
              <a:t>Anti-facial-recognition makeup by Pepin Press.</a:t>
            </a:r>
          </a:p>
          <a:p>
            <a:pPr algn="l"/>
            <a:r>
              <a:rPr lang="en-US" sz="2600" dirty="0"/>
              <a:t>http://</a:t>
            </a:r>
            <a:r>
              <a:rPr lang="en-US" sz="2600" dirty="0" err="1"/>
              <a:t>animalnewyork.com</a:t>
            </a:r>
            <a:r>
              <a:rPr lang="en-US" sz="2600" dirty="0"/>
              <a:t>/</a:t>
            </a:r>
            <a:r>
              <a:rPr lang="en-US" sz="2600" dirty="0" err="1"/>
              <a:t>wp</a:t>
            </a:r>
            <a:r>
              <a:rPr lang="en-US" sz="2600" dirty="0"/>
              <a:t>-content/uploads/2010/04/</a:t>
            </a:r>
            <a:r>
              <a:rPr lang="en-US" sz="2600" dirty="0" err="1"/>
              <a:t>asbtract_makeup.jpg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500581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Uh oh, this is getting political</a:t>
            </a:r>
            <a:r>
              <a:rPr lang="mr-IN"/>
              <a:t>…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Part of considering the role of values in design is recognizing that people’s values differ, and that’s OK</a:t>
            </a:r>
          </a:p>
          <a:p>
            <a:r>
              <a:rPr lang="en-US"/>
              <a:t>We almost certainly have some shared values: equality, fairness, democracy</a:t>
            </a:r>
          </a:p>
          <a:p>
            <a:r>
              <a:rPr lang="en-US"/>
              <a:t>Some values may differ based on the community and individual</a:t>
            </a:r>
          </a:p>
          <a:p>
            <a:r>
              <a:rPr lang="en-US"/>
              <a:t>Sometimes we may explicitly aim to influence values</a:t>
            </a:r>
          </a:p>
        </p:txBody>
      </p:sp>
    </p:spTree>
    <p:extLst>
      <p:ext uri="{BB962C8B-B14F-4D97-AF65-F5344CB8AC3E}">
        <p14:creationId xmlns:p14="http://schemas.microsoft.com/office/powerpoint/2010/main" val="904362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does this affect us?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1704320" cy="6951286"/>
          </a:xfrm>
        </p:spPr>
        <p:txBody>
          <a:bodyPr>
            <a:normAutofit fontScale="92500" lnSpcReduction="10000"/>
          </a:bodyPr>
          <a:lstStyle/>
          <a:p>
            <a:r>
              <a:rPr lang="en-US" b="1"/>
              <a:t>Computer scientists can have impact</a:t>
            </a:r>
            <a:r>
              <a:rPr lang="en-US"/>
              <a:t>. The kinds of systems we develop can influence individuals and society</a:t>
            </a:r>
          </a:p>
          <a:p>
            <a:r>
              <a:rPr lang="en-US"/>
              <a:t>Being aware of these issues can increase your ability to predict and influence the outcomes of what you make</a:t>
            </a:r>
          </a:p>
          <a:p>
            <a:pPr lvl="1"/>
            <a:r>
              <a:rPr lang="en-US"/>
              <a:t>Technology that doesn’t match the user group’s values may be rejected (or undermined)</a:t>
            </a:r>
          </a:p>
          <a:p>
            <a:r>
              <a:rPr lang="en-US"/>
              <a:t>Now that you are aware, consider your own responsibility in influencing the values expressed by things that you make</a:t>
            </a:r>
            <a:r>
              <a:rPr lang="mr-IN"/>
              <a:t>…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64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Setting expectations re: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That designers and developers consider how their work may impact values before putting their work out into the world</a:t>
            </a:r>
          </a:p>
          <a:p>
            <a:r>
              <a:rPr lang="en-US"/>
              <a:t>Considering the values of the designer themselves, the organization producing the work, the user group (including minority voices)</a:t>
            </a:r>
          </a:p>
          <a:p>
            <a:r>
              <a:rPr lang="en-US"/>
              <a:t>That we make </a:t>
            </a:r>
            <a:r>
              <a:rPr lang="en-US" b="1"/>
              <a:t>intentional decisions </a:t>
            </a:r>
            <a:r>
              <a:rPr lang="en-US"/>
              <a:t>about values rather than sidestepping responsibility</a:t>
            </a:r>
          </a:p>
        </p:txBody>
      </p:sp>
    </p:spTree>
    <p:extLst>
      <p:ext uri="{BB962C8B-B14F-4D97-AF65-F5344CB8AC3E}">
        <p14:creationId xmlns:p14="http://schemas.microsoft.com/office/powerpoint/2010/main" val="1543667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Does </a:t>
            </a:r>
            <a:r>
              <a:rPr lang="en-US" b="1"/>
              <a:t>technology itself </a:t>
            </a:r>
            <a:r>
              <a:rPr lang="en-US"/>
              <a:t>have values, or is it value neutral?</a:t>
            </a:r>
          </a:p>
          <a:p>
            <a:r>
              <a:rPr lang="en-US"/>
              <a:t>Discuss with your neighbor; come up with examples</a:t>
            </a:r>
            <a:br>
              <a:rPr lang="en-US"/>
            </a:br>
            <a:br>
              <a:rPr lang="en-US"/>
            </a:br>
            <a:r>
              <a:rPr lang="en-US"/>
              <a:t>(we’ll all be extra careful to respect divergent  </a:t>
            </a:r>
            <a:br>
              <a:rPr lang="en-US"/>
            </a:br>
            <a:r>
              <a:rPr lang="en-US"/>
              <a:t> opinions here)</a:t>
            </a:r>
          </a:p>
        </p:txBody>
      </p:sp>
    </p:spTree>
    <p:extLst>
      <p:ext uri="{BB962C8B-B14F-4D97-AF65-F5344CB8AC3E}">
        <p14:creationId xmlns:p14="http://schemas.microsoft.com/office/powerpoint/2010/main" val="1035210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Technology is value neutral</a:t>
            </a:r>
            <a:r>
              <a:rPr lang="mr-IN"/>
              <a:t>…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14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200"/>
              <a:t>Technology is NOT value neutral</a:t>
            </a:r>
            <a:r>
              <a:rPr lang="mr-IN" sz="5200"/>
              <a:t>…</a:t>
            </a:r>
            <a:endParaRPr lang="en-US" sz="5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10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/>
              <a:t>Is there a correct answer to this question?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mr-IN"/>
              <a:t>…</a:t>
            </a:r>
            <a:r>
              <a:rPr lang="en-US"/>
              <a:t> probably not?</a:t>
            </a:r>
          </a:p>
          <a:p>
            <a:r>
              <a:rPr lang="en-US"/>
              <a:t>Ultimately you can have either perspective (technology itself expresses values; technology is value-neutral but can be used to support or undermine values)</a:t>
            </a:r>
          </a:p>
          <a:p>
            <a:r>
              <a:rPr lang="en-US"/>
              <a:t>However, most people would agree that technology can impact values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801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Value Sensitive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2009120" cy="6436925"/>
          </a:xfrm>
        </p:spPr>
        <p:txBody>
          <a:bodyPr>
            <a:normAutofit/>
          </a:bodyPr>
          <a:lstStyle/>
          <a:p>
            <a:r>
              <a:rPr lang="en-US" sz="3400"/>
              <a:t>Design approach popularized by Prof. </a:t>
            </a:r>
            <a:br>
              <a:rPr lang="en-US" sz="3400"/>
            </a:br>
            <a:r>
              <a:rPr lang="en-US" sz="3400"/>
              <a:t>Batya Friedman at University of Washington</a:t>
            </a:r>
          </a:p>
          <a:p>
            <a:r>
              <a:rPr lang="en-US" sz="3400"/>
              <a:t>This term can be overloaded: lots of work </a:t>
            </a:r>
            <a:br>
              <a:rPr lang="en-US" sz="3400"/>
            </a:br>
            <a:r>
              <a:rPr lang="en-US" sz="3400"/>
              <a:t>may consider values in design; the term </a:t>
            </a:r>
            <a:br>
              <a:rPr lang="en-US" sz="3400"/>
            </a:br>
            <a:r>
              <a:rPr lang="en-US" sz="3400"/>
              <a:t>Value Sensitive Design tends to refer to a </a:t>
            </a:r>
            <a:br>
              <a:rPr lang="en-US" sz="3400"/>
            </a:br>
            <a:r>
              <a:rPr lang="en-US" sz="3400"/>
              <a:t>particular design process</a:t>
            </a:r>
          </a:p>
          <a:p>
            <a:r>
              <a:rPr lang="en-US" sz="3400"/>
              <a:t>As a designer, you must decide whether to consider values at all (yes plz); and also whether to follow the Value Sensitive Design process (depends on the project, your role, your individual pespective)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5272" y="2275841"/>
            <a:ext cx="2794924" cy="279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21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VSD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1704320" cy="6895868"/>
          </a:xfrm>
        </p:spPr>
        <p:txBody>
          <a:bodyPr>
            <a:normAutofit lnSpcReduction="10000"/>
          </a:bodyPr>
          <a:lstStyle/>
          <a:p>
            <a:r>
              <a:rPr lang="en-US"/>
              <a:t>Iterative process involving 3 “investigations”</a:t>
            </a:r>
          </a:p>
          <a:p>
            <a:r>
              <a:rPr lang="en-US" b="1"/>
              <a:t>Conceptual — </a:t>
            </a:r>
            <a:r>
              <a:rPr lang="en-US"/>
              <a:t>identify a list of important values and define them; often from literature</a:t>
            </a:r>
          </a:p>
          <a:p>
            <a:r>
              <a:rPr lang="en-US" b="1"/>
              <a:t>Empirical</a:t>
            </a:r>
            <a:r>
              <a:rPr lang="en-US"/>
              <a:t> — collect data to identify how user community defines and rates values</a:t>
            </a:r>
          </a:p>
          <a:p>
            <a:r>
              <a:rPr lang="en-US" b="1"/>
              <a:t>Technical </a:t>
            </a:r>
            <a:r>
              <a:rPr lang="en-US"/>
              <a:t>— use concept designs to test the impact of technology, elicit feedback</a:t>
            </a:r>
          </a:p>
          <a:p>
            <a:r>
              <a:rPr lang="en-US"/>
              <a:t>Further reading: Friedman et al., </a:t>
            </a:r>
            <a:r>
              <a:rPr lang="en-US">
                <a:hlinkClick r:id="rId2"/>
              </a:rPr>
              <a:t>Value Sensitive Design and Information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606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VSD: The Good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2005886" cy="7006704"/>
          </a:xfrm>
        </p:spPr>
        <p:txBody>
          <a:bodyPr>
            <a:normAutofit fontScale="92500" lnSpcReduction="10000"/>
          </a:bodyPr>
          <a:lstStyle/>
          <a:p>
            <a:r>
              <a:rPr lang="en-US" sz="4000"/>
              <a:t>Framing conversation </a:t>
            </a:r>
            <a:br>
              <a:rPr lang="en-US" sz="4000"/>
            </a:br>
            <a:r>
              <a:rPr lang="en-US" sz="4000"/>
              <a:t>around values; asking </a:t>
            </a:r>
            <a:br>
              <a:rPr lang="en-US" sz="4000"/>
            </a:br>
            <a:r>
              <a:rPr lang="en-US" sz="4000"/>
              <a:t>throughout process what </a:t>
            </a:r>
            <a:br>
              <a:rPr lang="en-US" sz="4000"/>
            </a:br>
            <a:r>
              <a:rPr lang="en-US" sz="4000"/>
              <a:t>those values actually are</a:t>
            </a:r>
          </a:p>
          <a:p>
            <a:r>
              <a:rPr lang="en-US" sz="4000"/>
              <a:t>Considering </a:t>
            </a:r>
            <a:r>
              <a:rPr lang="en-US" sz="4000" b="1"/>
              <a:t>direct</a:t>
            </a:r>
            <a:r>
              <a:rPr lang="en-US" sz="4000"/>
              <a:t> and </a:t>
            </a:r>
            <a:br>
              <a:rPr lang="en-US" sz="4000"/>
            </a:br>
            <a:r>
              <a:rPr lang="en-US" sz="4000" b="1"/>
              <a:t>indirect stakeholders</a:t>
            </a:r>
          </a:p>
          <a:p>
            <a:r>
              <a:rPr lang="en-US" sz="4000"/>
              <a:t>Makes the case that we can and should consider these issues ahead of time</a:t>
            </a:r>
          </a:p>
          <a:p>
            <a:pPr lvl="1"/>
            <a:r>
              <a:rPr lang="en-US" sz="4000"/>
              <a:t>Can’t always just try and fix it later</a:t>
            </a:r>
          </a:p>
          <a:p>
            <a:pPr lvl="1"/>
            <a:r>
              <a:rPr lang="en-US" sz="4000"/>
              <a:t>It’s usually worth our time to think about these issues beforehand</a:t>
            </a:r>
            <a:r>
              <a:rPr lang="mr-IN" sz="4000"/>
              <a:t>…</a:t>
            </a:r>
            <a:endParaRPr lang="en-US" sz="40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199" y="2016196"/>
            <a:ext cx="5340927" cy="400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21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2A1B-A125-B24F-9ECC-F2745F87F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Tomorrow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A465A-9A9B-CB47-8066-236FB9474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storyboards</a:t>
            </a:r>
          </a:p>
          <a:p>
            <a:r>
              <a:rPr lang="en-US" dirty="0"/>
              <a:t>Bring a storyboard</a:t>
            </a:r>
          </a:p>
        </p:txBody>
      </p:sp>
    </p:spTree>
    <p:extLst>
      <p:ext uri="{BB962C8B-B14F-4D97-AF65-F5344CB8AC3E}">
        <p14:creationId xmlns:p14="http://schemas.microsoft.com/office/powerpoint/2010/main" val="22411399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0" y="0"/>
            <a:ext cx="12964726" cy="865100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2312" y="8911070"/>
            <a:ext cx="102274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200"/>
              <a:t>Mat Honan, </a:t>
            </a:r>
            <a:r>
              <a:rPr lang="en-US" sz="3200">
                <a:hlinkClick r:id="rId3"/>
              </a:rPr>
              <a:t>Welcome to Google Island</a:t>
            </a:r>
            <a:r>
              <a:rPr lang="en-US" sz="3200"/>
              <a:t>, Wired 5/7/2013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894" y="2238087"/>
            <a:ext cx="6146800" cy="4889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4464" y="1272887"/>
            <a:ext cx="60198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5991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VSD: Key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Values are not just addressed at the user interface level, often affect the entire system</a:t>
            </a:r>
          </a:p>
          <a:p>
            <a:r>
              <a:rPr lang="en-US"/>
              <a:t>Many interesting interactions relate to </a:t>
            </a:r>
            <a:r>
              <a:rPr lang="en-US" b="1"/>
              <a:t>tensions</a:t>
            </a:r>
            <a:r>
              <a:rPr lang="en-US"/>
              <a:t> between values</a:t>
            </a:r>
          </a:p>
        </p:txBody>
      </p:sp>
    </p:spTree>
    <p:extLst>
      <p:ext uri="{BB962C8B-B14F-4D97-AF65-F5344CB8AC3E}">
        <p14:creationId xmlns:p14="http://schemas.microsoft.com/office/powerpoint/2010/main" val="10148620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Values: not just a UI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1704320" cy="6812741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Often, fundamental characteristics of how a system is engineered affects values</a:t>
            </a:r>
          </a:p>
          <a:p>
            <a:r>
              <a:rPr lang="en-US"/>
              <a:t>Examples: end-to-end encryption in chat, privacy preserving algorithms</a:t>
            </a:r>
          </a:p>
          <a:p>
            <a:r>
              <a:rPr lang="en-US"/>
              <a:t>Apple Maps privacy statement: “Maps is also engineered to separate the data about your trips — including public transit directions — into segments, to keep Apple or anyone else from putting together a complete picture of your travels. Helping you get from Point A to Point B matters a great deal to us, but knowing the history of all your Point A’s and Point B’s doesn’t”</a:t>
            </a:r>
          </a:p>
        </p:txBody>
      </p:sp>
    </p:spTree>
    <p:extLst>
      <p:ext uri="{BB962C8B-B14F-4D97-AF65-F5344CB8AC3E}">
        <p14:creationId xmlns:p14="http://schemas.microsoft.com/office/powerpoint/2010/main" val="776520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Value 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Many of the challenges we encounter in addressing values relates to trade-offs between values</a:t>
            </a:r>
          </a:p>
          <a:p>
            <a:pPr lvl="1"/>
            <a:r>
              <a:rPr lang="en-US"/>
              <a:t>Usability vs. security - e.g. two-factor authentication</a:t>
            </a:r>
          </a:p>
          <a:p>
            <a:pPr lvl="1"/>
            <a:r>
              <a:rPr lang="en-US"/>
              <a:t>Privacy vs. accountability - e.g. Twitter vs. Facebook’s “real names” policy</a:t>
            </a:r>
          </a:p>
        </p:txBody>
      </p:sp>
    </p:spTree>
    <p:extLst>
      <p:ext uri="{BB962C8B-B14F-4D97-AF65-F5344CB8AC3E}">
        <p14:creationId xmlns:p14="http://schemas.microsoft.com/office/powerpoint/2010/main" val="3983507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9118"/>
            <a:ext cx="13004800" cy="925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5905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Values in design mini-activity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8133542" cy="6436925"/>
          </a:xfrm>
        </p:spPr>
        <p:txBody>
          <a:bodyPr/>
          <a:lstStyle/>
          <a:p>
            <a:r>
              <a:rPr lang="en-US"/>
              <a:t>Let’s catch some values in current technology</a:t>
            </a:r>
          </a:p>
          <a:p>
            <a:r>
              <a:rPr lang="en-US"/>
              <a:t>See doc at </a:t>
            </a:r>
            <a:r>
              <a:rPr lang="en-US">
                <a:hlinkClick r:id="rId2"/>
              </a:rPr>
              <a:t>shaun.cat/values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4551" y="2275841"/>
            <a:ext cx="3439391" cy="458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5452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Values in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575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to do with this?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1704320" cy="6990079"/>
          </a:xfrm>
        </p:spPr>
        <p:txBody>
          <a:bodyPr>
            <a:normAutofit/>
          </a:bodyPr>
          <a:lstStyle/>
          <a:p>
            <a:r>
              <a:rPr lang="en-US"/>
              <a:t>Understand how features &amp; characteristics of a system can affect its impact on people</a:t>
            </a:r>
          </a:p>
          <a:p>
            <a:endParaRPr lang="en-US"/>
          </a:p>
          <a:p>
            <a:r>
              <a:rPr lang="en-US"/>
              <a:t>“This app is creepy.” </a:t>
            </a:r>
            <a:br>
              <a:rPr lang="en-US"/>
            </a:br>
            <a:r>
              <a:rPr lang="is-IS"/>
              <a:t>→ can choose to use or ignore</a:t>
            </a:r>
          </a:p>
          <a:p>
            <a:r>
              <a:rPr lang="is-IS"/>
              <a:t>“This app affects users’ sense of privacy because it...” </a:t>
            </a:r>
            <a:br>
              <a:rPr lang="is-IS"/>
            </a:br>
            <a:r>
              <a:rPr lang="is-IS"/>
              <a:t>→ can suggest concrete changes, develop alternatives</a:t>
            </a:r>
          </a:p>
        </p:txBody>
      </p:sp>
    </p:spTree>
    <p:extLst>
      <p:ext uri="{BB962C8B-B14F-4D97-AF65-F5344CB8AC3E}">
        <p14:creationId xmlns:p14="http://schemas.microsoft.com/office/powerpoint/2010/main" val="9097785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Wrapping up</a:t>
            </a:r>
          </a:p>
        </p:txBody>
      </p:sp>
    </p:spTree>
    <p:extLst>
      <p:ext uri="{BB962C8B-B14F-4D97-AF65-F5344CB8AC3E}">
        <p14:creationId xmlns:p14="http://schemas.microsoft.com/office/powerpoint/2010/main" val="8896603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is over!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what do we have to show for it?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468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Understanding values in design</a:t>
            </a:r>
          </a:p>
        </p:txBody>
      </p:sp>
    </p:spTree>
    <p:extLst>
      <p:ext uri="{BB962C8B-B14F-4D97-AF65-F5344CB8AC3E}">
        <p14:creationId xmlns:p14="http://schemas.microsoft.com/office/powerpoint/2010/main" val="18416470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goals (from day 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0"/>
            <a:ext cx="11704320" cy="692234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Gain expertise in applying methods of user centered design</a:t>
            </a:r>
          </a:p>
          <a:p>
            <a:endParaRPr lang="en-US" dirty="0"/>
          </a:p>
          <a:p>
            <a:r>
              <a:rPr lang="en-US" dirty="0"/>
              <a:t>What’s it good for?</a:t>
            </a:r>
          </a:p>
          <a:p>
            <a:pPr lvl="1"/>
            <a:r>
              <a:rPr lang="en-US" dirty="0"/>
              <a:t>Make things that work better for people</a:t>
            </a:r>
          </a:p>
          <a:p>
            <a:pPr lvl="1"/>
            <a:r>
              <a:rPr lang="en-US" dirty="0"/>
              <a:t>Understand why things are bad and how to fix them </a:t>
            </a:r>
          </a:p>
          <a:p>
            <a:pPr lvl="1"/>
            <a:r>
              <a:rPr lang="en-US" dirty="0"/>
              <a:t>Create new things that meet what users want and need</a:t>
            </a:r>
          </a:p>
        </p:txBody>
      </p:sp>
    </p:spTree>
    <p:extLst>
      <p:ext uri="{BB962C8B-B14F-4D97-AF65-F5344CB8AC3E}">
        <p14:creationId xmlns:p14="http://schemas.microsoft.com/office/powerpoint/2010/main" val="12143953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96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Topics covered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000"/>
              <a:t>User-centered design process</a:t>
            </a:r>
          </a:p>
          <a:p>
            <a:r>
              <a:rPr lang="en-US" sz="3000"/>
              <a:t>Sketching, storyboarding, prototyping methods</a:t>
            </a:r>
          </a:p>
          <a:p>
            <a:r>
              <a:rPr lang="en-US" sz="3000"/>
              <a:t>Usability standards</a:t>
            </a:r>
          </a:p>
          <a:p>
            <a:r>
              <a:rPr lang="en-US" sz="3000"/>
              <a:t>Usability assessment methods - user tests, heuristic evaluation</a:t>
            </a:r>
          </a:p>
          <a:p>
            <a:r>
              <a:rPr lang="en-US" sz="3000"/>
              <a:t>Visual design for UIs</a:t>
            </a:r>
          </a:p>
          <a:p>
            <a:r>
              <a:rPr lang="en-US" sz="3000"/>
              <a:t>Qualitative research methods - interviews, questionnaires</a:t>
            </a:r>
          </a:p>
          <a:p>
            <a:r>
              <a:rPr lang="en-US" sz="3000"/>
              <a:t>(intro) analysis of usability study data</a:t>
            </a:r>
          </a:p>
          <a:p>
            <a:endParaRPr lang="en-US" sz="300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0773" y="2275839"/>
            <a:ext cx="5743787" cy="7392035"/>
          </a:xfrm>
        </p:spPr>
        <p:txBody>
          <a:bodyPr>
            <a:normAutofit/>
          </a:bodyPr>
          <a:lstStyle/>
          <a:p>
            <a:r>
              <a:rPr lang="en-US" sz="3000"/>
              <a:t>Models of human performance</a:t>
            </a:r>
          </a:p>
          <a:p>
            <a:r>
              <a:rPr lang="en-US" sz="3000"/>
              <a:t>Methods for designing and evaluating gestures</a:t>
            </a:r>
          </a:p>
          <a:p>
            <a:r>
              <a:rPr lang="en-US" sz="3000"/>
              <a:t>Representing data visually</a:t>
            </a:r>
          </a:p>
          <a:p>
            <a:r>
              <a:rPr lang="en-US" sz="3000"/>
              <a:t>Representing data non-visually</a:t>
            </a:r>
          </a:p>
          <a:p>
            <a:r>
              <a:rPr lang="en-US" sz="3000"/>
              <a:t>Designing for collaborative use</a:t>
            </a:r>
          </a:p>
          <a:p>
            <a:r>
              <a:rPr lang="en-US" sz="3000"/>
              <a:t>Considering broader impacts and human values</a:t>
            </a:r>
          </a:p>
          <a:p>
            <a:endParaRPr lang="en-US" sz="3000"/>
          </a:p>
          <a:p>
            <a:pPr marL="568951" lvl="1" indent="0">
              <a:buNone/>
            </a:pPr>
            <a:r>
              <a:rPr lang="mr-IN" sz="2600">
                <a:solidFill>
                  <a:schemeClr val="tx2">
                    <a:lumMod val="90000"/>
                  </a:schemeClr>
                </a:solidFill>
              </a:rPr>
              <a:t>…</a:t>
            </a:r>
            <a:r>
              <a:rPr lang="en-US" sz="2600">
                <a:solidFill>
                  <a:schemeClr val="tx2">
                    <a:lumMod val="90000"/>
                  </a:schemeClr>
                </a:solidFill>
              </a:rPr>
              <a:t> many starting points with opportunities to explore further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2455525" y="9212263"/>
            <a:ext cx="549275" cy="455612"/>
          </a:xfrm>
          <a:prstGeom prst="rect">
            <a:avLst/>
          </a:prstGeom>
        </p:spPr>
        <p:txBody>
          <a:bodyPr/>
          <a:lstStyle/>
          <a:p>
            <a:fld id="{CC02CEE1-4BA7-AE41-B4FA-EC6288DCBE8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613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Practice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50240" y="2016196"/>
            <a:ext cx="11704320" cy="6436925"/>
          </a:xfrm>
        </p:spPr>
        <p:txBody>
          <a:bodyPr>
            <a:noAutofit/>
          </a:bodyPr>
          <a:lstStyle/>
          <a:p>
            <a:r>
              <a:rPr lang="en-US" sz="3000"/>
              <a:t>Really the only way to get good at any of this stuff is through practice</a:t>
            </a:r>
          </a:p>
          <a:p>
            <a:r>
              <a:rPr lang="en-US" sz="3000"/>
              <a:t>Keep developing skills</a:t>
            </a:r>
          </a:p>
          <a:p>
            <a:pPr lvl="1"/>
            <a:r>
              <a:rPr lang="en-US" sz="3000"/>
              <a:t>Generating ideas</a:t>
            </a:r>
          </a:p>
          <a:p>
            <a:pPr lvl="1">
              <a:spcBef>
                <a:spcPts val="800"/>
              </a:spcBef>
            </a:pPr>
            <a:r>
              <a:rPr lang="en-US" sz="3000"/>
              <a:t>Sketching ideas and interactions</a:t>
            </a:r>
          </a:p>
          <a:p>
            <a:pPr lvl="1">
              <a:spcBef>
                <a:spcPts val="800"/>
              </a:spcBef>
            </a:pPr>
            <a:r>
              <a:rPr lang="en-US" sz="3000"/>
              <a:t>Observing how people do stuff and how it could be improved </a:t>
            </a:r>
            <a:br>
              <a:rPr lang="en-US" sz="3000"/>
            </a:br>
            <a:r>
              <a:rPr lang="en-US" sz="3000"/>
              <a:t>(to learn requirements)</a:t>
            </a:r>
          </a:p>
          <a:p>
            <a:pPr lvl="1">
              <a:spcBef>
                <a:spcPts val="800"/>
              </a:spcBef>
            </a:pPr>
            <a:r>
              <a:rPr lang="en-US" sz="3000"/>
              <a:t>Knowing how to ask the right questions </a:t>
            </a:r>
            <a:br>
              <a:rPr lang="en-US" sz="3000"/>
            </a:br>
            <a:r>
              <a:rPr lang="en-US" sz="3000"/>
              <a:t>(and what to do with answers)</a:t>
            </a:r>
          </a:p>
          <a:p>
            <a:pPr lvl="1">
              <a:spcBef>
                <a:spcPts val="800"/>
              </a:spcBef>
            </a:pPr>
            <a:r>
              <a:rPr lang="en-US" sz="3000"/>
              <a:t>Creating prototypes and understanding the feedback you receive</a:t>
            </a:r>
          </a:p>
          <a:p>
            <a:pPr>
              <a:spcBef>
                <a:spcPts val="1800"/>
              </a:spcBef>
            </a:pPr>
            <a:r>
              <a:rPr lang="en-US" sz="3000"/>
              <a:t>Be prepared for the situations you haven’t seen before</a:t>
            </a:r>
          </a:p>
        </p:txBody>
      </p:sp>
    </p:spTree>
    <p:extLst>
      <p:ext uri="{BB962C8B-B14F-4D97-AF65-F5344CB8AC3E}">
        <p14:creationId xmlns:p14="http://schemas.microsoft.com/office/powerpoint/2010/main" val="15001350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Takeaways / opinions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1704320" cy="6883399"/>
          </a:xfrm>
        </p:spPr>
        <p:txBody>
          <a:bodyPr>
            <a:normAutofit fontScale="92500"/>
          </a:bodyPr>
          <a:lstStyle/>
          <a:p>
            <a:r>
              <a:rPr lang="en-US"/>
              <a:t>Why people use tools the way that they do is usually for </a:t>
            </a:r>
            <a:r>
              <a:rPr lang="en-US" b="1"/>
              <a:t>reasons</a:t>
            </a:r>
          </a:p>
          <a:p>
            <a:pPr lvl="1"/>
            <a:r>
              <a:rPr lang="en-US"/>
              <a:t>It’s worthwhile to pay attention, ask questions, try things out in a thoughtful way</a:t>
            </a:r>
          </a:p>
          <a:p>
            <a:r>
              <a:rPr lang="en-US"/>
              <a:t>UI design is often about framing what people can do, are supported to do, and what is important</a:t>
            </a:r>
          </a:p>
          <a:p>
            <a:pPr lvl="1"/>
            <a:r>
              <a:rPr lang="en-US"/>
              <a:t>Opportunity to change what people do and how they work</a:t>
            </a:r>
          </a:p>
          <a:p>
            <a:pPr lvl="1"/>
            <a:r>
              <a:rPr lang="en-US"/>
              <a:t>Further reading: </a:t>
            </a:r>
            <a:r>
              <a:rPr lang="en-US" sz="4000" dirty="0">
                <a:latin typeface="Helvetica" charset="0"/>
                <a:ea typeface="Helvetica" charset="0"/>
                <a:cs typeface="Helvetica" charset="0"/>
              </a:rPr>
              <a:t>Bret Victor, </a:t>
            </a:r>
            <a:r>
              <a:rPr lang="en-US" sz="4000" dirty="0">
                <a:latin typeface="Helvetica" charset="0"/>
                <a:ea typeface="Helvetica" charset="0"/>
                <a:cs typeface="Helvetica" charset="0"/>
                <a:hlinkClick r:id="rId2"/>
              </a:rPr>
              <a:t>What Can a Technologist Do About Climate Change?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214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1704320" cy="6806166"/>
          </a:xfrm>
        </p:spPr>
        <p:txBody>
          <a:bodyPr/>
          <a:lstStyle/>
          <a:p>
            <a:r>
              <a:rPr lang="en-US"/>
              <a:t>One of the easiest, most significant ways to have impact as a designer/coder is by ensuring that </a:t>
            </a:r>
            <a:r>
              <a:rPr lang="en-US" b="1"/>
              <a:t>people are included</a:t>
            </a:r>
          </a:p>
          <a:p>
            <a:pPr lvl="1"/>
            <a:r>
              <a:rPr lang="en-US"/>
              <a:t>Considering underrepresented or ignored groups</a:t>
            </a:r>
          </a:p>
          <a:p>
            <a:pPr lvl="1"/>
            <a:r>
              <a:rPr lang="en-US"/>
              <a:t>Considering indirect stakeholders</a:t>
            </a:r>
          </a:p>
          <a:p>
            <a:pPr lvl="1"/>
            <a:r>
              <a:rPr lang="en-US"/>
              <a:t>Designing to support a range of abilities</a:t>
            </a:r>
            <a:br>
              <a:rPr lang="en-US"/>
            </a:br>
            <a:r>
              <a:rPr lang="is-IS"/>
              <a:t> → learn platform’s accessibility standards; </a:t>
            </a:r>
            <a:br>
              <a:rPr lang="is-IS"/>
            </a:br>
            <a:r>
              <a:rPr lang="is-IS"/>
              <a:t>     for the web, start with </a:t>
            </a:r>
            <a:r>
              <a:rPr lang="is-IS">
                <a:hlinkClick r:id="rId2"/>
              </a:rPr>
              <a:t>WebAIM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646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1704320" cy="6976755"/>
          </a:xfrm>
        </p:spPr>
        <p:txBody>
          <a:bodyPr>
            <a:normAutofit/>
          </a:bodyPr>
          <a:lstStyle/>
          <a:p>
            <a:r>
              <a:rPr lang="en-US" dirty="0"/>
              <a:t>Classes from CSCI, ATLAS, Info Science on Human-Centered Computing track</a:t>
            </a:r>
          </a:p>
          <a:p>
            <a:pPr lvl="1"/>
            <a:r>
              <a:rPr lang="en-US" dirty="0"/>
              <a:t>And complementary courses in visual design, social sciences, statistics</a:t>
            </a:r>
          </a:p>
          <a:p>
            <a:r>
              <a:rPr lang="en-US" dirty="0"/>
              <a:t>Learn more about human-computer interaction / human-centered computing research (including </a:t>
            </a:r>
            <a:r>
              <a:rPr lang="en-US" dirty="0">
                <a:hlinkClick r:id="rId2"/>
              </a:rPr>
              <a:t>research at CU</a:t>
            </a:r>
            <a:r>
              <a:rPr lang="en-US" dirty="0"/>
              <a:t>)</a:t>
            </a:r>
          </a:p>
          <a:p>
            <a:r>
              <a:rPr lang="en-US" dirty="0"/>
              <a:t>Use what you know to make things around you better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81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647" y="428422"/>
            <a:ext cx="11704320" cy="16256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Thanks, </a:t>
            </a:r>
            <a:br>
              <a:rPr lang="en-US" dirty="0"/>
            </a:br>
            <a:r>
              <a:rPr lang="en-US" dirty="0"/>
              <a:t>everybody!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959" y="1269658"/>
            <a:ext cx="7617698" cy="761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428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FCQs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Please fill out FCQs for this class (and other classes)</a:t>
            </a:r>
          </a:p>
          <a:p>
            <a:r>
              <a:rPr lang="en-US">
                <a:hlinkClick r:id="rId2"/>
              </a:rPr>
              <a:t>https://colorado.campuslabs.com/courseeval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24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big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Technology has the potential to support or undermine values</a:t>
            </a:r>
          </a:p>
          <a:p>
            <a:r>
              <a:rPr lang="en-US"/>
              <a:t>Technology can be </a:t>
            </a:r>
            <a:r>
              <a:rPr lang="en-US" b="1"/>
              <a:t>biased</a:t>
            </a:r>
          </a:p>
          <a:p>
            <a:r>
              <a:rPr lang="en-US"/>
              <a:t>Features of the </a:t>
            </a:r>
            <a:r>
              <a:rPr lang="en-US" b="1"/>
              <a:t>designed artifact </a:t>
            </a:r>
            <a:r>
              <a:rPr lang="en-US"/>
              <a:t>can impact values</a:t>
            </a:r>
          </a:p>
          <a:p>
            <a:r>
              <a:rPr lang="en-US"/>
              <a:t>Features of the </a:t>
            </a:r>
            <a:r>
              <a:rPr lang="en-US" b="1"/>
              <a:t>design process </a:t>
            </a:r>
            <a:r>
              <a:rPr lang="en-US"/>
              <a:t>itself</a:t>
            </a:r>
            <a:r>
              <a:rPr lang="en-US" b="1"/>
              <a:t> </a:t>
            </a:r>
            <a:r>
              <a:rPr lang="en-US"/>
              <a:t>can also impact values</a:t>
            </a:r>
          </a:p>
        </p:txBody>
      </p:sp>
    </p:spTree>
    <p:extLst>
      <p:ext uri="{BB962C8B-B14F-4D97-AF65-F5344CB8AC3E}">
        <p14:creationId xmlns:p14="http://schemas.microsoft.com/office/powerpoint/2010/main" val="2037798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value?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1704320" cy="706212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4300" dirty="0"/>
              <a:t>In a narrow sense, the word “value” refers simply to the economic worth of an object. For example, the value of a computer could be said to be two thousand dollars. However, in the work described here, we use a broader meaning of the term wherein a value refers to what a person or group of people consider important in life.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Friedman, Kahn, and </a:t>
            </a:r>
            <a:r>
              <a:rPr lang="en-US" dirty="0" err="1"/>
              <a:t>Borning</a:t>
            </a:r>
            <a:r>
              <a:rPr lang="en-US" dirty="0"/>
              <a:t>. </a:t>
            </a:r>
            <a:r>
              <a:rPr lang="en-US" i="1" dirty="0"/>
              <a:t>Value Sensitive Design and Information 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690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Understanding values by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What are the values that guide how we typically design systems?</a:t>
            </a:r>
          </a:p>
          <a:p>
            <a:r>
              <a:rPr lang="en-US"/>
              <a:t>In other words, what are the things that we (in the world) tend to value when designing technology?</a:t>
            </a:r>
          </a:p>
          <a:p>
            <a:r>
              <a:rPr lang="en-US"/>
              <a:t>Right now, don’t worry about our (enlightened) perspective - what do regular people think?</a:t>
            </a:r>
          </a:p>
          <a:p>
            <a:r>
              <a:rPr lang="en-US"/>
              <a:t>Talk with your neighbor</a:t>
            </a:r>
          </a:p>
        </p:txBody>
      </p:sp>
    </p:spTree>
    <p:extLst>
      <p:ext uri="{BB962C8B-B14F-4D97-AF65-F5344CB8AC3E}">
        <p14:creationId xmlns:p14="http://schemas.microsoft.com/office/powerpoint/2010/main" val="2040681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/>
              <a:t>Traditional values in software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Making money / success</a:t>
            </a:r>
          </a:p>
          <a:p>
            <a:r>
              <a:rPr lang="en-US"/>
              <a:t>Usability</a:t>
            </a:r>
          </a:p>
          <a:p>
            <a:r>
              <a:rPr lang="en-US"/>
              <a:t>Impact</a:t>
            </a:r>
          </a:p>
          <a:p>
            <a:r>
              <a:rPr lang="en-US"/>
              <a:t>Social advancement</a:t>
            </a:r>
          </a:p>
          <a:p>
            <a:r>
              <a:rPr lang="en-US"/>
              <a:t>Cool</a:t>
            </a:r>
          </a:p>
          <a:p>
            <a:r>
              <a:rPr lang="en-US"/>
              <a:t>Convenience</a:t>
            </a:r>
          </a:p>
          <a:p>
            <a:r>
              <a:rPr lang="en-US"/>
              <a:t>Security</a:t>
            </a:r>
          </a:p>
          <a:p>
            <a:r>
              <a:rPr lang="en-US"/>
              <a:t>Participation</a:t>
            </a:r>
          </a:p>
        </p:txBody>
      </p:sp>
    </p:spTree>
    <p:extLst>
      <p:ext uri="{BB962C8B-B14F-4D97-AF65-F5344CB8AC3E}">
        <p14:creationId xmlns:p14="http://schemas.microsoft.com/office/powerpoint/2010/main" val="2124427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Commonly-considered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System characteristics: </a:t>
            </a:r>
            <a:r>
              <a:rPr lang="en-US"/>
              <a:t>Price, performance, development time, reliability, security</a:t>
            </a:r>
          </a:p>
          <a:p>
            <a:r>
              <a:rPr lang="en-US" b="1"/>
              <a:t>Access and availability:</a:t>
            </a:r>
            <a:r>
              <a:rPr lang="en-US"/>
              <a:t> open source (and intellectual property), affordability, accessibility, transparency</a:t>
            </a:r>
            <a:endParaRPr lang="en-US" b="1"/>
          </a:p>
          <a:p>
            <a:r>
              <a:rPr lang="en-US" b="1"/>
              <a:t>Impacts on people: </a:t>
            </a:r>
            <a:r>
              <a:rPr lang="en-US"/>
              <a:t>usability, privacy, safety, fun</a:t>
            </a:r>
          </a:p>
        </p:txBody>
      </p:sp>
    </p:spTree>
    <p:extLst>
      <p:ext uri="{BB962C8B-B14F-4D97-AF65-F5344CB8AC3E}">
        <p14:creationId xmlns:p14="http://schemas.microsoft.com/office/powerpoint/2010/main" val="1883560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Another perspective on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2275841"/>
            <a:ext cx="11704320" cy="6812741"/>
          </a:xfrm>
        </p:spPr>
        <p:txBody>
          <a:bodyPr>
            <a:normAutofit fontScale="85000" lnSpcReduction="10000"/>
          </a:bodyPr>
          <a:lstStyle/>
          <a:p>
            <a:r>
              <a:rPr lang="en-US"/>
              <a:t>Does the system express “should” statements about how it should be used?</a:t>
            </a:r>
          </a:p>
          <a:p>
            <a:r>
              <a:rPr lang="en-US"/>
              <a:t>Example: consider a chat client targeted at teenagers</a:t>
            </a:r>
          </a:p>
          <a:p>
            <a:r>
              <a:rPr lang="en-US"/>
              <a:t>Should parents be able to see their children’s messages? We may have multiple perspectives:</a:t>
            </a:r>
          </a:p>
          <a:p>
            <a:pPr lvl="1"/>
            <a:r>
              <a:rPr lang="en-US"/>
              <a:t>Yes, they should</a:t>
            </a:r>
          </a:p>
          <a:p>
            <a:pPr lvl="1"/>
            <a:r>
              <a:rPr lang="en-US"/>
              <a:t>No, they should not</a:t>
            </a:r>
          </a:p>
          <a:p>
            <a:pPr lvl="1"/>
            <a:r>
              <a:rPr lang="en-US"/>
              <a:t>It is up to the parent to decide</a:t>
            </a:r>
          </a:p>
          <a:p>
            <a:pPr lvl="1"/>
            <a:r>
              <a:rPr lang="en-US"/>
              <a:t>It is up to the child to decide</a:t>
            </a:r>
          </a:p>
          <a:p>
            <a:pPr lvl="1"/>
            <a:r>
              <a:rPr lang="en-US"/>
              <a:t>It should be negotiated between parent and child</a:t>
            </a:r>
          </a:p>
        </p:txBody>
      </p:sp>
    </p:spTree>
    <p:extLst>
      <p:ext uri="{BB962C8B-B14F-4D97-AF65-F5344CB8AC3E}">
        <p14:creationId xmlns:p14="http://schemas.microsoft.com/office/powerpoint/2010/main" val="36723674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Custom 13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9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3600" dirty="0" smtClean="0">
            <a:solidFill>
              <a:schemeClr val="tx1">
                <a:lumMod val="75000"/>
                <a:lumOff val="25000"/>
              </a:schemeClr>
            </a:solidFill>
            <a:latin typeface="Segoe UI Light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08-qualitative</Template>
  <TotalTime>1074</TotalTime>
  <Words>1491</Words>
  <Application>Microsoft Macintosh PowerPoint</Application>
  <PresentationFormat>Custom</PresentationFormat>
  <Paragraphs>181</Paragraphs>
  <Slides>37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ArialMT</vt:lpstr>
      <vt:lpstr>Calibri</vt:lpstr>
      <vt:lpstr>Helvetica</vt:lpstr>
      <vt:lpstr>Helvetica Neue</vt:lpstr>
      <vt:lpstr>Segoe UI Light</vt:lpstr>
      <vt:lpstr>Black</vt:lpstr>
      <vt:lpstr>12_Office Theme</vt:lpstr>
      <vt:lpstr>Values in design CSCI 5839 Fall 2014</vt:lpstr>
      <vt:lpstr>Tomorrow</vt:lpstr>
      <vt:lpstr>Today</vt:lpstr>
      <vt:lpstr>The big idea</vt:lpstr>
      <vt:lpstr>What is a value?</vt:lpstr>
      <vt:lpstr>Understanding values by example</vt:lpstr>
      <vt:lpstr>Traditional values in software systems</vt:lpstr>
      <vt:lpstr>Commonly-considered values</vt:lpstr>
      <vt:lpstr>Another perspective on values</vt:lpstr>
      <vt:lpstr>Uh oh, this is getting political…</vt:lpstr>
      <vt:lpstr>How does this affect us?</vt:lpstr>
      <vt:lpstr>Setting expectations re: values</vt:lpstr>
      <vt:lpstr>Key question</vt:lpstr>
      <vt:lpstr>Technology is value neutral…</vt:lpstr>
      <vt:lpstr>Technology is NOT value neutral…</vt:lpstr>
      <vt:lpstr>Is there a correct answer to this question?</vt:lpstr>
      <vt:lpstr>Value Sensitive Design</vt:lpstr>
      <vt:lpstr>VSD Process</vt:lpstr>
      <vt:lpstr>VSD: The Good Stuff</vt:lpstr>
      <vt:lpstr>PowerPoint Presentation</vt:lpstr>
      <vt:lpstr>VSD: Key concepts</vt:lpstr>
      <vt:lpstr>Values: not just a UI problem</vt:lpstr>
      <vt:lpstr>Value tensions</vt:lpstr>
      <vt:lpstr>PowerPoint Presentation</vt:lpstr>
      <vt:lpstr>Values in design mini-activity</vt:lpstr>
      <vt:lpstr>Values in design</vt:lpstr>
      <vt:lpstr>What to do with this?</vt:lpstr>
      <vt:lpstr>Wrapping up</vt:lpstr>
      <vt:lpstr>Class is over!</vt:lpstr>
      <vt:lpstr>End goals (from day 1)</vt:lpstr>
      <vt:lpstr>Topics covered</vt:lpstr>
      <vt:lpstr>Practice</vt:lpstr>
      <vt:lpstr>Takeaways / opinions</vt:lpstr>
      <vt:lpstr>Inclusion</vt:lpstr>
      <vt:lpstr>Next steps</vt:lpstr>
      <vt:lpstr>Thanks,  everybody!</vt:lpstr>
      <vt:lpstr>FCQs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Collaboration and CSCW</dc:title>
  <cp:lastModifiedBy>Shaun Kane</cp:lastModifiedBy>
  <cp:revision>260</cp:revision>
  <dcterms:modified xsi:type="dcterms:W3CDTF">2018-12-04T03:33:16Z</dcterms:modified>
</cp:coreProperties>
</file>